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87" r:id="rId1"/>
    <p:sldMasterId id="2147483699" r:id="rId2"/>
  </p:sldMasterIdLst>
  <p:notesMasterIdLst>
    <p:notesMasterId r:id="rId32"/>
  </p:notesMasterIdLst>
  <p:sldIdLst>
    <p:sldId id="338" r:id="rId3"/>
    <p:sldId id="257" r:id="rId4"/>
    <p:sldId id="258" r:id="rId5"/>
    <p:sldId id="285" r:id="rId6"/>
    <p:sldId id="339" r:id="rId7"/>
    <p:sldId id="340" r:id="rId8"/>
    <p:sldId id="341" r:id="rId9"/>
    <p:sldId id="347" r:id="rId10"/>
    <p:sldId id="342" r:id="rId11"/>
    <p:sldId id="343" r:id="rId12"/>
    <p:sldId id="344" r:id="rId13"/>
    <p:sldId id="345" r:id="rId14"/>
    <p:sldId id="346" r:id="rId15"/>
    <p:sldId id="287" r:id="rId16"/>
    <p:sldId id="348" r:id="rId17"/>
    <p:sldId id="288" r:id="rId18"/>
    <p:sldId id="349" r:id="rId19"/>
    <p:sldId id="352" r:id="rId20"/>
    <p:sldId id="351" r:id="rId21"/>
    <p:sldId id="353" r:id="rId22"/>
    <p:sldId id="350" r:id="rId23"/>
    <p:sldId id="355" r:id="rId24"/>
    <p:sldId id="354" r:id="rId25"/>
    <p:sldId id="290" r:id="rId26"/>
    <p:sldId id="356" r:id="rId27"/>
    <p:sldId id="289" r:id="rId28"/>
    <p:sldId id="316" r:id="rId29"/>
    <p:sldId id="357" r:id="rId30"/>
    <p:sldId id="291" r:id="rId3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339966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689" autoAdjust="0"/>
    <p:restoredTop sz="94660"/>
  </p:normalViewPr>
  <p:slideViewPr>
    <p:cSldViewPr>
      <p:cViewPr varScale="1">
        <p:scale>
          <a:sx n="68" d="100"/>
          <a:sy n="68" d="100"/>
        </p:scale>
        <p:origin x="1728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606"/>
    </p:cViewPr>
  </p:sorterViewPr>
  <p:notesViewPr>
    <p:cSldViewPr>
      <p:cViewPr varScale="1">
        <p:scale>
          <a:sx n="39" d="100"/>
          <a:sy n="39" d="100"/>
        </p:scale>
        <p:origin x="-1500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Щелчок правит 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1B941E40-3B07-4725-9399-B2F85FF53E1B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62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245763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4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5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6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7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5768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9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0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1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2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3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4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5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6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7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8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9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0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1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2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3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5784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5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6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7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8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9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0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1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2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3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4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5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6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7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8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45799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245800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5801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245802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45803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45804" name="Rectangle 4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45805" name="Rectangle 4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45806" name="Rectangle 4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57DB68B-7AC0-4949-A614-FF6F1A9E7D6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48A0F3-D1A7-44F4-94B8-E666FBF2D89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8DF7A7-2053-4E50-89A6-64F34A64096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10280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518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48178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3892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55369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09024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15496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9966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D73CB1-B60F-4DFB-B9F3-408DB3D2665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90910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25313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672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5716AD-5D68-4164-AB86-9DBFE302BD5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F92B75-47A3-4868-AEE3-512BA6103AE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24CD66-755E-49C4-9EA2-C90F324A349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2D240C-4306-47DF-8D06-D43ABFA36C6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98D160-978F-4121-BBE3-910CA950FAD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696B1D-DA42-4BF1-9561-8B6D7A80508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AD10DB-8C4A-4D79-812E-F61FBD61E29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4738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244739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0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1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2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3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4744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5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6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7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8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9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0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1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2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3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4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5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6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7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8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9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4760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1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2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3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4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5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6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7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8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9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0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1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2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3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4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44775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244776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4777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244778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244779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244780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244781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244782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DD414A18-0C77-48EB-8765-E64C33E3F583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CDC2D2-2F86-4153-B336-95AE5600FFF9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8451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613422"/>
            <a:ext cx="8064896" cy="1790700"/>
          </a:xfrm>
        </p:spPr>
        <p:txBody>
          <a:bodyPr>
            <a:normAutofit fontScale="90000"/>
          </a:bodyPr>
          <a:lstStyle/>
          <a:p>
            <a:b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понятия макроэкономической статистики </a:t>
            </a:r>
            <a:br>
              <a:rPr lang="ru-RU" sz="4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национального счетоводства</a:t>
            </a:r>
            <a:endParaRPr 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587836" y="929987"/>
            <a:ext cx="2441864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r>
              <a:rPr lang="ru-RU" sz="4050" dirty="0">
                <a:solidFill>
                  <a:srgbClr val="70AD47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2</a:t>
            </a:r>
          </a:p>
        </p:txBody>
      </p:sp>
    </p:spTree>
    <p:extLst>
      <p:ext uri="{BB962C8B-B14F-4D97-AF65-F5344CB8AC3E}">
        <p14:creationId xmlns:p14="http://schemas.microsoft.com/office/powerpoint/2010/main" val="18439816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/>
          <p:cNvSpPr>
            <a:spLocks noChangeArrowheads="1"/>
          </p:cNvSpPr>
          <p:nvPr/>
        </p:nvSpPr>
        <p:spPr bwMode="auto">
          <a:xfrm>
            <a:off x="0" y="315753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>
              <a:solidFill>
                <a:srgbClr val="002060"/>
              </a:solidFill>
            </a:endParaRPr>
          </a:p>
        </p:txBody>
      </p:sp>
      <p:sp>
        <p:nvSpPr>
          <p:cNvPr id="222211" name="Text Box 3"/>
          <p:cNvSpPr txBox="1">
            <a:spLocks noChangeArrowheads="1"/>
          </p:cNvSpPr>
          <p:nvPr/>
        </p:nvSpPr>
        <p:spPr bwMode="auto">
          <a:xfrm>
            <a:off x="188948" y="1220318"/>
            <a:ext cx="8785225" cy="5109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Институциональные единицы-резиденты образуют секторы экономики: нефинансовые предприятия (корпорации); финансовые предприятия (корпорации); государственные учреждения; домашние хозяйства; некоммерческие организации, обслуживающие домашние хозяйства и "остальной мир".</a:t>
            </a:r>
          </a:p>
          <a:p>
            <a:pPr algn="just">
              <a:lnSpc>
                <a:spcPct val="150000"/>
              </a:lnSpc>
            </a:pP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Сектор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представляет собой совокупность институциональных единиц, однородных с точки зрения выполняемых функций и источников финансирования, обусловливающих их сходное экономическое поведение.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8464" y="6525022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>
                <a:solidFill>
                  <a:srgbClr val="002060"/>
                </a:solidFill>
              </a:rPr>
              <a:pPr>
                <a:defRPr/>
              </a:pPr>
              <a:t>10</a:t>
            </a:fld>
            <a:endParaRPr lang="ru-RU" sz="1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6456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2211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3">
            <a:extLst>
              <a:ext uri="{FF2B5EF4-FFF2-40B4-BE49-F238E27FC236}">
                <a16:creationId xmlns:a16="http://schemas.microsoft.com/office/drawing/2014/main" id="{D9788FCB-83F0-4586-837F-A116F46A911A}"/>
              </a:ext>
            </a:extLst>
          </p:cNvPr>
          <p:cNvSpPr txBox="1">
            <a:spLocks/>
          </p:cNvSpPr>
          <p:nvPr/>
        </p:nvSpPr>
        <p:spPr>
          <a:xfrm>
            <a:off x="438390" y="223480"/>
            <a:ext cx="8267219" cy="46921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ru-RU" sz="27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Группировка секторов экономики.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0BB12495-B92C-4EBE-AC1B-8C5A9D3480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7438857"/>
              </p:ext>
            </p:extLst>
          </p:nvPr>
        </p:nvGraphicFramePr>
        <p:xfrm>
          <a:off x="107505" y="692696"/>
          <a:ext cx="8930949" cy="56591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4255">
                  <a:extLst>
                    <a:ext uri="{9D8B030D-6E8A-4147-A177-3AD203B41FA5}">
                      <a16:colId xmlns:a16="http://schemas.microsoft.com/office/drawing/2014/main" val="3519162394"/>
                    </a:ext>
                  </a:extLst>
                </a:gridCol>
                <a:gridCol w="3240360">
                  <a:extLst>
                    <a:ext uri="{9D8B030D-6E8A-4147-A177-3AD203B41FA5}">
                      <a16:colId xmlns:a16="http://schemas.microsoft.com/office/drawing/2014/main" val="480617552"/>
                    </a:ext>
                  </a:extLst>
                </a:gridCol>
                <a:gridCol w="3386334">
                  <a:extLst>
                    <a:ext uri="{9D8B030D-6E8A-4147-A177-3AD203B41FA5}">
                      <a16:colId xmlns:a16="http://schemas.microsoft.com/office/drawing/2014/main" val="659439560"/>
                    </a:ext>
                  </a:extLst>
                </a:gridCol>
              </a:tblGrid>
              <a:tr h="2088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b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Секторы</a:t>
                      </a:r>
                    </a:p>
                  </a:txBody>
                  <a:tcPr marL="18638" marR="18638" marT="18638" marB="18638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b="1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Функции</a:t>
                      </a:r>
                    </a:p>
                  </a:txBody>
                  <a:tcPr marL="18638" marR="18638" marT="18638" marB="18638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b="1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Институциональные единицы</a:t>
                      </a:r>
                    </a:p>
                  </a:txBody>
                  <a:tcPr marL="18638" marR="18638" marT="18638" marB="18638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7792813"/>
                  </a:ext>
                </a:extLst>
              </a:tr>
              <a:tr h="10088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200" b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 Нефинансовые предприятия</a:t>
                      </a:r>
                    </a:p>
                  </a:txBody>
                  <a:tcPr marL="18638" marR="18638" marT="18638" marB="18638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Производство и реализация продуктов и нефинансовых услуг</a:t>
                      </a:r>
                    </a:p>
                  </a:txBody>
                  <a:tcPr marL="18638" marR="18638" marT="18638" marB="18638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Предприятия:</a:t>
                      </a:r>
                      <a:br>
                        <a:rPr lang="ru-RU" sz="2000" b="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2000" b="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∙ государственные </a:t>
                      </a:r>
                      <a:br>
                        <a:rPr lang="ru-RU" sz="2000" b="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2000" b="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∙ кооперативные </a:t>
                      </a:r>
                      <a:br>
                        <a:rPr lang="ru-RU" sz="2000" b="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2000" b="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∙ частные </a:t>
                      </a:r>
                      <a:br>
                        <a:rPr lang="ru-RU" sz="2000" b="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2000" b="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∙ акционерные</a:t>
                      </a:r>
                      <a:br>
                        <a:rPr lang="ru-RU" sz="2000" b="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2000" b="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∙ совместные и др.</a:t>
                      </a:r>
                    </a:p>
                  </a:txBody>
                  <a:tcPr marL="18638" marR="18638" marT="18638" marB="1863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5905610"/>
                  </a:ext>
                </a:extLst>
              </a:tr>
              <a:tr h="11688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200" b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 Финансовые учреждения</a:t>
                      </a:r>
                    </a:p>
                  </a:txBody>
                  <a:tcPr marL="18638" marR="18638" marT="18638" marB="18638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Оказание финансовых и страховых услуг: </a:t>
                      </a:r>
                      <a:br>
                        <a:rPr lang="ru-RU" sz="2000" b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2000" b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∙ выпуск финансовых средств </a:t>
                      </a:r>
                      <a:br>
                        <a:rPr lang="ru-RU" sz="2000" b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2000" b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∙ приобретение финансовых средств </a:t>
                      </a:r>
                      <a:br>
                        <a:rPr lang="ru-RU" sz="2000" b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2000" b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∙ выпуск ценных бумаг</a:t>
                      </a:r>
                      <a:br>
                        <a:rPr lang="ru-RU" sz="2000" b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2000" b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∙ хранение денежных средств </a:t>
                      </a:r>
                      <a:br>
                        <a:rPr lang="ru-RU" sz="2000" b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2000" b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∙ предоставление кредитов и пр.</a:t>
                      </a:r>
                    </a:p>
                  </a:txBody>
                  <a:tcPr marL="18638" marR="18638" marT="18638" marB="18638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Организации и предприятия:</a:t>
                      </a:r>
                      <a:br>
                        <a:rPr lang="ru-RU" sz="2000" b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2000" b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∙ коммерческие</a:t>
                      </a:r>
                      <a:br>
                        <a:rPr lang="ru-RU" sz="2000" b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2000" b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∙ кредитные</a:t>
                      </a:r>
                    </a:p>
                  </a:txBody>
                  <a:tcPr marL="18638" marR="18638" marT="18638" marB="1863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94361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00247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3">
            <a:extLst>
              <a:ext uri="{FF2B5EF4-FFF2-40B4-BE49-F238E27FC236}">
                <a16:creationId xmlns:a16="http://schemas.microsoft.com/office/drawing/2014/main" id="{D9788FCB-83F0-4586-837F-A116F46A911A}"/>
              </a:ext>
            </a:extLst>
          </p:cNvPr>
          <p:cNvSpPr txBox="1">
            <a:spLocks/>
          </p:cNvSpPr>
          <p:nvPr/>
        </p:nvSpPr>
        <p:spPr>
          <a:xfrm>
            <a:off x="438390" y="223480"/>
            <a:ext cx="8267219" cy="46921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ru-RU" sz="27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Группировка секторов экономики.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0BB12495-B92C-4EBE-AC1B-8C5A9D3480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5675396"/>
              </p:ext>
            </p:extLst>
          </p:nvPr>
        </p:nvGraphicFramePr>
        <p:xfrm>
          <a:off x="107505" y="692696"/>
          <a:ext cx="8930949" cy="61468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4255">
                  <a:extLst>
                    <a:ext uri="{9D8B030D-6E8A-4147-A177-3AD203B41FA5}">
                      <a16:colId xmlns:a16="http://schemas.microsoft.com/office/drawing/2014/main" val="3519162394"/>
                    </a:ext>
                  </a:extLst>
                </a:gridCol>
                <a:gridCol w="3240360">
                  <a:extLst>
                    <a:ext uri="{9D8B030D-6E8A-4147-A177-3AD203B41FA5}">
                      <a16:colId xmlns:a16="http://schemas.microsoft.com/office/drawing/2014/main" val="480617552"/>
                    </a:ext>
                  </a:extLst>
                </a:gridCol>
                <a:gridCol w="3386334">
                  <a:extLst>
                    <a:ext uri="{9D8B030D-6E8A-4147-A177-3AD203B41FA5}">
                      <a16:colId xmlns:a16="http://schemas.microsoft.com/office/drawing/2014/main" val="659439560"/>
                    </a:ext>
                  </a:extLst>
                </a:gridCol>
              </a:tblGrid>
              <a:tr h="2088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b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Секторы</a:t>
                      </a:r>
                    </a:p>
                  </a:txBody>
                  <a:tcPr marL="18638" marR="18638" marT="18638" marB="18638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b="1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Функции</a:t>
                      </a:r>
                    </a:p>
                  </a:txBody>
                  <a:tcPr marL="18638" marR="18638" marT="18638" marB="18638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b="1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Институциональные единицы</a:t>
                      </a:r>
                    </a:p>
                  </a:txBody>
                  <a:tcPr marL="18638" marR="18638" marT="18638" marB="18638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7792813"/>
                  </a:ext>
                </a:extLst>
              </a:tr>
              <a:tr h="16487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200" b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3. Государственные учреждения</a:t>
                      </a:r>
                    </a:p>
                  </a:txBody>
                  <a:tcPr marL="18638" marR="18638" marT="18638" marB="18638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Производство нерыночных услуг коллективного пользования</a:t>
                      </a:r>
                      <a:br>
                        <a:rPr lang="ru-RU" sz="2000" b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2000" b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∙ перераспределение национального дохода</a:t>
                      </a:r>
                      <a:br>
                        <a:rPr lang="ru-RU" sz="2000" b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2000" b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∙ перераспределение национального бюджета</a:t>
                      </a:r>
                    </a:p>
                  </a:txBody>
                  <a:tcPr marL="18638" marR="18638" marT="18638" marB="18638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Государственные госбюджетные учреждения:</a:t>
                      </a:r>
                      <a:br>
                        <a:rPr lang="ru-RU" sz="2000" b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2000" b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∙ общего управления </a:t>
                      </a:r>
                      <a:br>
                        <a:rPr lang="ru-RU" sz="2000" b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2000" b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∙ финансов </a:t>
                      </a:r>
                      <a:br>
                        <a:rPr lang="ru-RU" sz="2000" b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2000" b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∙ регулирования экономики </a:t>
                      </a:r>
                      <a:br>
                        <a:rPr lang="ru-RU" sz="2000" b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2000" b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∙ внутренних дел</a:t>
                      </a:r>
                      <a:br>
                        <a:rPr lang="ru-RU" sz="2000" b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2000" b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∙ обороны</a:t>
                      </a:r>
                      <a:br>
                        <a:rPr lang="ru-RU" sz="2000" b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2000" b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∙ некоммерческие организации </a:t>
                      </a:r>
                      <a:br>
                        <a:rPr lang="ru-RU" sz="2000" b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2000" b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∙ организации образования</a:t>
                      </a:r>
                      <a:br>
                        <a:rPr lang="ru-RU" sz="2000" b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2000" b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∙ организации здравоохранения</a:t>
                      </a:r>
                    </a:p>
                  </a:txBody>
                  <a:tcPr marL="18638" marR="18638" marT="18638" marB="1863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9206620"/>
                  </a:ext>
                </a:extLst>
              </a:tr>
              <a:tr h="5288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200" b="1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4. Некоммерческие организации, обслуживающие домашние хозяйства</a:t>
                      </a:r>
                    </a:p>
                  </a:txBody>
                  <a:tcPr marL="18638" marR="18638" marT="18638" marB="18638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Производство нерыночных услуг для отдельных групп домашних хозяйств</a:t>
                      </a:r>
                    </a:p>
                  </a:txBody>
                  <a:tcPr marL="18638" marR="18638" marT="18638" marB="18638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Общественные организации:</a:t>
                      </a:r>
                      <a:br>
                        <a:rPr lang="ru-RU" sz="2000" b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2000" b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∙ партии</a:t>
                      </a:r>
                      <a:br>
                        <a:rPr lang="ru-RU" sz="2000" b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2000" b="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∙ профсоюзы общества и т.п.</a:t>
                      </a:r>
                    </a:p>
                  </a:txBody>
                  <a:tcPr marL="18638" marR="18638" marT="18638" marB="1863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31827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40519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3">
            <a:extLst>
              <a:ext uri="{FF2B5EF4-FFF2-40B4-BE49-F238E27FC236}">
                <a16:creationId xmlns:a16="http://schemas.microsoft.com/office/drawing/2014/main" id="{D9788FCB-83F0-4586-837F-A116F46A911A}"/>
              </a:ext>
            </a:extLst>
          </p:cNvPr>
          <p:cNvSpPr txBox="1">
            <a:spLocks/>
          </p:cNvSpPr>
          <p:nvPr/>
        </p:nvSpPr>
        <p:spPr>
          <a:xfrm>
            <a:off x="438390" y="223480"/>
            <a:ext cx="8267219" cy="46921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ru-RU" sz="27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Группировка секторов экономики.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0BB12495-B92C-4EBE-AC1B-8C5A9D3480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2694026"/>
              </p:ext>
            </p:extLst>
          </p:nvPr>
        </p:nvGraphicFramePr>
        <p:xfrm>
          <a:off x="107505" y="692696"/>
          <a:ext cx="8930949" cy="38303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4255">
                  <a:extLst>
                    <a:ext uri="{9D8B030D-6E8A-4147-A177-3AD203B41FA5}">
                      <a16:colId xmlns:a16="http://schemas.microsoft.com/office/drawing/2014/main" val="3519162394"/>
                    </a:ext>
                  </a:extLst>
                </a:gridCol>
                <a:gridCol w="3240360">
                  <a:extLst>
                    <a:ext uri="{9D8B030D-6E8A-4147-A177-3AD203B41FA5}">
                      <a16:colId xmlns:a16="http://schemas.microsoft.com/office/drawing/2014/main" val="480617552"/>
                    </a:ext>
                  </a:extLst>
                </a:gridCol>
                <a:gridCol w="3386334">
                  <a:extLst>
                    <a:ext uri="{9D8B030D-6E8A-4147-A177-3AD203B41FA5}">
                      <a16:colId xmlns:a16="http://schemas.microsoft.com/office/drawing/2014/main" val="659439560"/>
                    </a:ext>
                  </a:extLst>
                </a:gridCol>
              </a:tblGrid>
              <a:tr h="2088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b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Секторы</a:t>
                      </a:r>
                    </a:p>
                  </a:txBody>
                  <a:tcPr marL="18638" marR="18638" marT="18638" marB="18638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b="1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Функции</a:t>
                      </a:r>
                    </a:p>
                  </a:txBody>
                  <a:tcPr marL="18638" marR="18638" marT="18638" marB="18638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b="1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Институциональные единицы</a:t>
                      </a:r>
                    </a:p>
                  </a:txBody>
                  <a:tcPr marL="18638" marR="18638" marT="18638" marB="18638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7792813"/>
                  </a:ext>
                </a:extLst>
              </a:tr>
              <a:tr h="10088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200" b="1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5. Домашние хозяйства</a:t>
                      </a:r>
                    </a:p>
                  </a:txBody>
                  <a:tcPr marL="18638" marR="18638" marT="18638" marB="18638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Производство товаров и услуг населением в домашних хозяйствах резидентов и их потребление</a:t>
                      </a:r>
                    </a:p>
                  </a:txBody>
                  <a:tcPr marL="18638" marR="18638" marT="18638" marB="18638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Домашние хозяйства:</a:t>
                      </a:r>
                      <a:br>
                        <a:rPr lang="ru-RU" sz="2000" b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2000" b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∙ подсобные хозяйства </a:t>
                      </a:r>
                      <a:br>
                        <a:rPr lang="ru-RU" sz="2000" b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2000" b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∙ фермерские хозяйства</a:t>
                      </a:r>
                      <a:br>
                        <a:rPr lang="ru-RU" sz="2000" b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2000" b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∙ ремесленники </a:t>
                      </a:r>
                      <a:br>
                        <a:rPr lang="ru-RU" sz="2000" b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2000" b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∙ прочие частные организации без статуса юридического лица</a:t>
                      </a:r>
                    </a:p>
                  </a:txBody>
                  <a:tcPr marL="18638" marR="18638" marT="18638" marB="1863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9948750"/>
                  </a:ext>
                </a:extLst>
              </a:tr>
              <a:tr h="3688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200" b="1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6. "Остальной мир"</a:t>
                      </a:r>
                    </a:p>
                  </a:txBody>
                  <a:tcPr marL="18638" marR="18638" marT="18638" marB="18638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Осуществление внешнеэкономических связей</a:t>
                      </a:r>
                    </a:p>
                  </a:txBody>
                  <a:tcPr marL="18638" marR="18638" marT="18638" marB="18638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Нерезидентные экономические единицы</a:t>
                      </a:r>
                    </a:p>
                  </a:txBody>
                  <a:tcPr marL="18638" marR="18638" marT="18638" marB="1863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01474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84460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ChangeArrowheads="1"/>
          </p:cNvSpPr>
          <p:nvPr/>
        </p:nvSpPr>
        <p:spPr bwMode="auto">
          <a:xfrm>
            <a:off x="0" y="315753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>
              <a:solidFill>
                <a:srgbClr val="002060"/>
              </a:solidFill>
            </a:endParaRP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8464" y="6525022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>
                <a:solidFill>
                  <a:srgbClr val="002060"/>
                </a:solidFill>
              </a:rPr>
              <a:pPr>
                <a:defRPr/>
              </a:pPr>
              <a:t>14</a:t>
            </a:fld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19" y="1554566"/>
            <a:ext cx="8640960" cy="25707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современной экономике значительно расширяется представление о границах экономической деятельности.</a:t>
            </a:r>
            <a:endParaRPr lang="en-US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Экономическая деятельность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направлена на создание определенной выгоды для отдельных институциональных единиц, их групп или общества в целом. </a:t>
            </a:r>
          </a:p>
        </p:txBody>
      </p:sp>
      <p:sp>
        <p:nvSpPr>
          <p:cNvPr id="7" name="Заголовок 3">
            <a:extLst>
              <a:ext uri="{FF2B5EF4-FFF2-40B4-BE49-F238E27FC236}">
                <a16:creationId xmlns:a16="http://schemas.microsoft.com/office/drawing/2014/main" id="{75BE6C11-D602-4D57-95DD-CF8D0BEA5817}"/>
              </a:ext>
            </a:extLst>
          </p:cNvPr>
          <p:cNvSpPr txBox="1">
            <a:spLocks/>
          </p:cNvSpPr>
          <p:nvPr/>
        </p:nvSpPr>
        <p:spPr>
          <a:xfrm>
            <a:off x="438390" y="223480"/>
            <a:ext cx="8267219" cy="14773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ru-RU" sz="27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7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7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Экономическое производство и определение границ производственной деятельности.</a:t>
            </a:r>
          </a:p>
          <a:p>
            <a:pPr fontAlgn="auto">
              <a:spcAft>
                <a:spcPts val="0"/>
              </a:spcAft>
            </a:pPr>
            <a:endParaRPr lang="ru-RU" sz="27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ChangeArrowheads="1"/>
          </p:cNvSpPr>
          <p:nvPr/>
        </p:nvSpPr>
        <p:spPr bwMode="auto">
          <a:xfrm>
            <a:off x="0" y="315753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>
              <a:solidFill>
                <a:srgbClr val="002060"/>
              </a:solidFill>
            </a:endParaRP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8464" y="6525022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>
                <a:solidFill>
                  <a:srgbClr val="002060"/>
                </a:solidFill>
              </a:rPr>
              <a:pPr>
                <a:defRPr/>
              </a:pPr>
              <a:t>15</a:t>
            </a:fld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508585"/>
            <a:ext cx="8640960" cy="5840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Экономические действия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имеют конкретный характер (производство, выплата налогов, инвестиции) и ведут к созданию, преобразованию, обмену, передаче или потреблению экономической стоимости, вызывают изменения в стоимости экономических активов и обязательств институциональных единиц. </a:t>
            </a:r>
          </a:p>
          <a:p>
            <a:pPr algn="just">
              <a:lnSpc>
                <a:spcPct val="150000"/>
              </a:lnSpc>
            </a:pP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Экономическая выгода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может принимать форму прав собственности на конкретные объекты или на нематериальные активы (интеллектуальная собственность), либо форму финансовых требований (обязательств, если требования отрицательны).</a:t>
            </a:r>
          </a:p>
        </p:txBody>
      </p:sp>
    </p:spTree>
    <p:extLst>
      <p:ext uri="{BB962C8B-B14F-4D97-AF65-F5344CB8AC3E}">
        <p14:creationId xmlns:p14="http://schemas.microsoft.com/office/powerpoint/2010/main" val="1469760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ChangeArrowheads="1"/>
          </p:cNvSpPr>
          <p:nvPr/>
        </p:nvSpPr>
        <p:spPr bwMode="auto">
          <a:xfrm>
            <a:off x="0" y="315753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>
              <a:solidFill>
                <a:srgbClr val="002060"/>
              </a:solidFill>
            </a:endParaRPr>
          </a:p>
        </p:txBody>
      </p:sp>
      <p:sp>
        <p:nvSpPr>
          <p:cNvPr id="248835" name="Text Box 3"/>
          <p:cNvSpPr txBox="1">
            <a:spLocks noChangeArrowheads="1"/>
          </p:cNvSpPr>
          <p:nvPr/>
        </p:nvSpPr>
        <p:spPr bwMode="auto">
          <a:xfrm>
            <a:off x="232320" y="914813"/>
            <a:ext cx="8713788" cy="3891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30000"/>
              </a:lnSpc>
              <a:spcBef>
                <a:spcPct val="95000"/>
              </a:spcBef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Установленные рамки экономической деятельности относятся ко всем операциям экономического цикла: производству, формированию и распределению доходов, расходам на конечное потребление и накопление. Наибольшее значение имеет определение границ производственной деятельности.</a:t>
            </a:r>
          </a:p>
          <a:p>
            <a:pPr algn="just">
              <a:lnSpc>
                <a:spcPct val="130000"/>
              </a:lnSpc>
              <a:spcBef>
                <a:spcPct val="95000"/>
              </a:spcBef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общем виде </a:t>
            </a: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производство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характеризуется как деятельность институциональной единицы, направленная на преобразование затрат в выпуск благ и услуг.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8464" y="6525022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>
                <a:solidFill>
                  <a:srgbClr val="002060"/>
                </a:solidFill>
              </a:rPr>
              <a:pPr>
                <a:defRPr/>
              </a:pPr>
              <a:t>16</a:t>
            </a:fld>
            <a:endParaRPr lang="ru-RU" sz="1800" b="1" dirty="0">
              <a:solidFill>
                <a:srgbClr val="002060"/>
              </a:solidFill>
            </a:endParaRPr>
          </a:p>
        </p:txBody>
      </p:sp>
      <p:graphicFrame>
        <p:nvGraphicFramePr>
          <p:cNvPr id="239618" name="Object 2"/>
          <p:cNvGraphicFramePr>
            <a:graphicFrameLocks noChangeAspect="1"/>
          </p:cNvGraphicFramePr>
          <p:nvPr/>
        </p:nvGraphicFramePr>
        <p:xfrm>
          <a:off x="500034" y="2500306"/>
          <a:ext cx="454341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627" name="Equation" r:id="rId3" imgW="152280" imgH="228600" progId="">
                  <p:embed/>
                </p:oleObj>
              </mc:Choice>
              <mc:Fallback>
                <p:oleObj name="Equation" r:id="rId3" imgW="152280" imgH="22860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34" y="2500306"/>
                        <a:ext cx="454341" cy="3600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8835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ChangeArrowheads="1"/>
          </p:cNvSpPr>
          <p:nvPr/>
        </p:nvSpPr>
        <p:spPr bwMode="auto">
          <a:xfrm>
            <a:off x="0" y="315753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>
              <a:solidFill>
                <a:srgbClr val="002060"/>
              </a:solidFill>
            </a:endParaRPr>
          </a:p>
        </p:txBody>
      </p:sp>
      <p:sp>
        <p:nvSpPr>
          <p:cNvPr id="248835" name="Text Box 3"/>
          <p:cNvSpPr txBox="1">
            <a:spLocks noChangeArrowheads="1"/>
          </p:cNvSpPr>
          <p:nvPr/>
        </p:nvSpPr>
        <p:spPr bwMode="auto">
          <a:xfrm>
            <a:off x="184731" y="415216"/>
            <a:ext cx="8713788" cy="6210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30000"/>
              </a:lnSpc>
              <a:spcBef>
                <a:spcPts val="0"/>
              </a:spcBef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Конечным результатом функционирования экономики страны является производство материальных благ (продуктов) и оказание материальных и нематериальных услуг. </a:t>
            </a:r>
          </a:p>
          <a:p>
            <a:pPr algn="just">
              <a:lnSpc>
                <a:spcPct val="130000"/>
              </a:lnSpc>
              <a:spcBef>
                <a:spcPts val="0"/>
              </a:spcBef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 </a:t>
            </a: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благами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СНС понимают материальные объекты, на которые существует спрос и могут быть установлены права собственности. </a:t>
            </a:r>
          </a:p>
          <a:p>
            <a:pPr algn="just">
              <a:lnSpc>
                <a:spcPct val="130000"/>
              </a:lnSpc>
              <a:spcBef>
                <a:spcPts val="0"/>
              </a:spcBef>
            </a:pP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Продукты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результаты труда, имеющие материально-вещес­твенную форму (включая энергию). </a:t>
            </a:r>
          </a:p>
          <a:p>
            <a:pPr algn="just">
              <a:lnSpc>
                <a:spcPct val="130000"/>
              </a:lnSpc>
              <a:spcBef>
                <a:spcPts val="0"/>
              </a:spcBef>
            </a:pP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Услуги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результаты деятельности, удовлетворяющие определенные личные и общественные потребности, но не воплощающиеся в материальных продуктах, включая услуги как нематериального, так и материального характера. </a:t>
            </a:r>
          </a:p>
          <a:p>
            <a:pPr algn="just">
              <a:lnSpc>
                <a:spcPct val="130000"/>
              </a:lnSpc>
              <a:spcBef>
                <a:spcPts val="0"/>
              </a:spcBef>
            </a:pP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Товары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продукты и услуги, обычно предназначенные для продажи на рынке по цене, покрывающей издержки их производства.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8464" y="6525022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>
                <a:solidFill>
                  <a:srgbClr val="002060"/>
                </a:solidFill>
              </a:rPr>
              <a:pPr>
                <a:defRPr/>
              </a:pPr>
              <a:t>17</a:t>
            </a:fld>
            <a:endParaRPr lang="ru-RU" sz="1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8280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800" decel="100000"/>
                                        <p:tgtEl>
                                          <p:spTgt spid="248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248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248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248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800" decel="100000"/>
                                        <p:tgtEl>
                                          <p:spTgt spid="248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248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248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248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800" decel="100000"/>
                                        <p:tgtEl>
                                          <p:spTgt spid="248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248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248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248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8835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ChangeArrowheads="1"/>
          </p:cNvSpPr>
          <p:nvPr/>
        </p:nvSpPr>
        <p:spPr bwMode="auto">
          <a:xfrm>
            <a:off x="0" y="315753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>
              <a:solidFill>
                <a:srgbClr val="002060"/>
              </a:solidFill>
            </a:endParaRPr>
          </a:p>
        </p:txBody>
      </p:sp>
      <p:sp>
        <p:nvSpPr>
          <p:cNvPr id="248835" name="Text Box 3"/>
          <p:cNvSpPr txBox="1">
            <a:spLocks noChangeArrowheads="1"/>
          </p:cNvSpPr>
          <p:nvPr/>
        </p:nvSpPr>
        <p:spPr bwMode="auto">
          <a:xfrm>
            <a:off x="232320" y="836712"/>
            <a:ext cx="8713788" cy="4093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30000"/>
              </a:lnSpc>
              <a:spcBef>
                <a:spcPts val="0"/>
              </a:spcBef>
            </a:pP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Bef>
                <a:spcPts val="0"/>
              </a:spcBef>
            </a:pP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Производство товара обособляется от его последующей продажи, перепродажи, потребления или накопления как во времени, так и в пространстве. </a:t>
            </a:r>
          </a:p>
          <a:p>
            <a:pPr algn="just">
              <a:lnSpc>
                <a:spcPct val="130000"/>
              </a:lnSpc>
              <a:spcBef>
                <a:spcPts val="0"/>
              </a:spcBef>
            </a:pP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Услуги не могут принимать форму материальных объектов, на которые могут быть распространены права собственности. Потребление услуг и их производство неотделимы друг от друга. </a:t>
            </a:r>
          </a:p>
          <a:p>
            <a:pPr algn="just">
              <a:lnSpc>
                <a:spcPct val="130000"/>
              </a:lnSpc>
              <a:spcBef>
                <a:spcPts val="0"/>
              </a:spcBef>
            </a:pP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Производственная деятельность по оказанию услуг обычно сводится к непосредственному воздействию на объект, потребляющий эти услуги, например его транспортировка.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8464" y="6525022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>
                <a:solidFill>
                  <a:srgbClr val="002060"/>
                </a:solidFill>
              </a:rPr>
              <a:pPr>
                <a:defRPr/>
              </a:pPr>
              <a:t>18</a:t>
            </a:fld>
            <a:endParaRPr lang="ru-RU" sz="1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704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248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248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48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48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248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248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248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248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8835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ChangeArrowheads="1"/>
          </p:cNvSpPr>
          <p:nvPr/>
        </p:nvSpPr>
        <p:spPr bwMode="auto">
          <a:xfrm>
            <a:off x="0" y="315753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>
              <a:solidFill>
                <a:srgbClr val="002060"/>
              </a:solidFill>
            </a:endParaRPr>
          </a:p>
        </p:txBody>
      </p:sp>
      <p:sp>
        <p:nvSpPr>
          <p:cNvPr id="248835" name="Text Box 3"/>
          <p:cNvSpPr txBox="1">
            <a:spLocks noChangeArrowheads="1"/>
          </p:cNvSpPr>
          <p:nvPr/>
        </p:nvSpPr>
        <p:spPr bwMode="auto">
          <a:xfrm>
            <a:off x="232320" y="188640"/>
            <a:ext cx="8713788" cy="80552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30000"/>
              </a:lnSpc>
              <a:spcBef>
                <a:spcPct val="95000"/>
              </a:spcBef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Товары представляют собой блага и услуги, на которые могут быть распространены права собственности. Они должны обладать способностью удовлетворять потребности, существующий на них спрос. Право собственности на какой-либо товар может передаваться от одной институциональной единицы к другой посредством участия в сделках по купле-продаже. </a:t>
            </a:r>
          </a:p>
          <a:p>
            <a:pPr algn="just">
              <a:lnSpc>
                <a:spcPct val="130000"/>
              </a:lnSpc>
              <a:spcBef>
                <a:spcPct val="95000"/>
              </a:spcBef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Услуги как результаты экономической деятельности имеют свою специфику. Они не существуют как отдельные экономические объекты, на которые могут быть распространены права собственности и которые могут быть проданы отдельно от производства; услуги не проходят процесс обращения, не накапливаются, как продукты; их производство совпадает со временем потребления. Это касается в первую очередь нематериальных услуг. </a:t>
            </a:r>
          </a:p>
          <a:p>
            <a:pPr algn="just">
              <a:lnSpc>
                <a:spcPct val="130000"/>
              </a:lnSpc>
              <a:spcBef>
                <a:spcPct val="95000"/>
              </a:spcBef>
            </a:pP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Bef>
                <a:spcPct val="95000"/>
              </a:spcBef>
            </a:pP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8464" y="6525022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>
                <a:solidFill>
                  <a:srgbClr val="002060"/>
                </a:solidFill>
              </a:rPr>
              <a:pPr>
                <a:defRPr/>
              </a:pPr>
              <a:t>19</a:t>
            </a:fld>
            <a:endParaRPr lang="ru-RU" sz="1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8629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8835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156188" y="1022414"/>
            <a:ext cx="6858000" cy="1189251"/>
          </a:xfrm>
        </p:spPr>
        <p:txBody>
          <a:bodyPr/>
          <a:lstStyle/>
          <a:p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лекции: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2564904"/>
            <a:ext cx="777686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Предмет, объект, содержание основных категорий макроэкономической статистики и национального счетоводства.</a:t>
            </a:r>
          </a:p>
          <a:p>
            <a:pPr algn="just">
              <a:lnSpc>
                <a:spcPct val="200000"/>
              </a:lnSpc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Экономическое производство и определение границ производственной деятельности.</a:t>
            </a:r>
          </a:p>
          <a:p>
            <a:pPr algn="just">
              <a:lnSpc>
                <a:spcPct val="200000"/>
              </a:lnSpc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Формы отражения информации в системе национального счетоводства.</a:t>
            </a:r>
          </a:p>
          <a:p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92434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ChangeArrowheads="1"/>
          </p:cNvSpPr>
          <p:nvPr/>
        </p:nvSpPr>
        <p:spPr bwMode="auto">
          <a:xfrm>
            <a:off x="0" y="315753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>
              <a:solidFill>
                <a:srgbClr val="002060"/>
              </a:solidFill>
            </a:endParaRPr>
          </a:p>
        </p:txBody>
      </p:sp>
      <p:sp>
        <p:nvSpPr>
          <p:cNvPr id="248835" name="Text Box 3"/>
          <p:cNvSpPr txBox="1">
            <a:spLocks noChangeArrowheads="1"/>
          </p:cNvSpPr>
          <p:nvPr/>
        </p:nvSpPr>
        <p:spPr bwMode="auto">
          <a:xfrm>
            <a:off x="184731" y="188640"/>
            <a:ext cx="8713788" cy="66502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30000"/>
              </a:lnSpc>
              <a:spcBef>
                <a:spcPts val="0"/>
              </a:spcBef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экономике принципиальным является деление услуг на рыночные и нерыночные: </a:t>
            </a:r>
          </a:p>
          <a:p>
            <a:pPr algn="just">
              <a:lnSpc>
                <a:spcPct val="130000"/>
              </a:lnSpc>
              <a:spcBef>
                <a:spcPts val="0"/>
              </a:spcBef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рыночные услуги оказываются за плату по ценам, покрывающим издержки, приносят прибыль, в этом случае приравниваются к любому другому товару. </a:t>
            </a: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Рыночные услуги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те, что являются объектом купли-продажи и произведены единицами, издержки которых покрываются целиком или в значительной мере за счет выручки от реализации услуг и обеспечивают прибыль; </a:t>
            </a:r>
          </a:p>
          <a:p>
            <a:pPr algn="just">
              <a:lnSpc>
                <a:spcPct val="130000"/>
              </a:lnSpc>
              <a:spcBef>
                <a:spcPts val="0"/>
              </a:spcBef>
            </a:pP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нерыночные услуги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оказываются бесплатно или по ценам, не покрывающим затрат, связанных с их производством. Как правило, нерыночными являются социально ориентированные услуги, дотируемые из бюджета или оказываемые общественными организациями, например партиями или профсоюзами. Потребляются такие услуги либо обществом в целом, либо домашними хозяйствами.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8464" y="6525022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>
                <a:solidFill>
                  <a:srgbClr val="002060"/>
                </a:solidFill>
              </a:rPr>
              <a:pPr>
                <a:defRPr/>
              </a:pPr>
              <a:t>20</a:t>
            </a:fld>
            <a:endParaRPr lang="ru-RU" sz="1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7811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248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248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248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248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8835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ChangeArrowheads="1"/>
          </p:cNvSpPr>
          <p:nvPr/>
        </p:nvSpPr>
        <p:spPr bwMode="auto">
          <a:xfrm>
            <a:off x="0" y="315753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>
              <a:solidFill>
                <a:srgbClr val="002060"/>
              </a:solidFill>
            </a:endParaRPr>
          </a:p>
        </p:txBody>
      </p:sp>
      <p:sp>
        <p:nvSpPr>
          <p:cNvPr id="248835" name="Text Box 3"/>
          <p:cNvSpPr txBox="1">
            <a:spLocks noChangeArrowheads="1"/>
          </p:cNvSpPr>
          <p:nvPr/>
        </p:nvSpPr>
        <p:spPr bwMode="auto">
          <a:xfrm>
            <a:off x="250825" y="704767"/>
            <a:ext cx="8713788" cy="54145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30000"/>
              </a:lnSpc>
              <a:spcBef>
                <a:spcPct val="95000"/>
              </a:spcBef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Принимая во внимание общие характеристики товаров и услуг, можно дать следующее общее определение понятию производства. </a:t>
            </a:r>
          </a:p>
          <a:p>
            <a:pPr algn="just">
              <a:lnSpc>
                <a:spcPct val="130000"/>
              </a:lnSpc>
              <a:spcBef>
                <a:spcPct val="95000"/>
              </a:spcBef>
            </a:pP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Экономическое производство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есть деятельность под контролем и ответственностью институциональной единицы, использующей труд, капитал, блага и услуги для выпуска других благ и услуг (рыночных и нерыночных).</a:t>
            </a:r>
          </a:p>
          <a:p>
            <a:pPr algn="just">
              <a:lnSpc>
                <a:spcPct val="130000"/>
              </a:lnSpc>
              <a:spcBef>
                <a:spcPct val="95000"/>
              </a:spcBef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Требование наличия институциональной единицы - производителя означает, что далеко не всякий рост экономических активов является следствием производства. </a:t>
            </a:r>
          </a:p>
          <a:p>
            <a:pPr algn="just">
              <a:lnSpc>
                <a:spcPct val="130000"/>
              </a:lnSpc>
              <a:spcBef>
                <a:spcPct val="95000"/>
              </a:spcBef>
            </a:pP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8464" y="6525022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>
                <a:solidFill>
                  <a:srgbClr val="002060"/>
                </a:solidFill>
              </a:rPr>
              <a:pPr>
                <a:defRPr/>
              </a:pPr>
              <a:t>21</a:t>
            </a:fld>
            <a:endParaRPr lang="ru-RU" sz="1800" b="1" dirty="0">
              <a:solidFill>
                <a:srgbClr val="002060"/>
              </a:solidFill>
            </a:endParaRPr>
          </a:p>
        </p:txBody>
      </p:sp>
      <p:graphicFrame>
        <p:nvGraphicFramePr>
          <p:cNvPr id="239618" name="Object 2"/>
          <p:cNvGraphicFramePr>
            <a:graphicFrameLocks noChangeAspect="1"/>
          </p:cNvGraphicFramePr>
          <p:nvPr/>
        </p:nvGraphicFramePr>
        <p:xfrm>
          <a:off x="500034" y="2500306"/>
          <a:ext cx="454341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1675" name="Equation" r:id="rId3" imgW="152280" imgH="228600" progId="">
                  <p:embed/>
                </p:oleObj>
              </mc:Choice>
              <mc:Fallback>
                <p:oleObj name="Equation" r:id="rId3" imgW="152280" imgH="228600" progId="">
                  <p:embed/>
                  <p:pic>
                    <p:nvPicPr>
                      <p:cNvPr id="23961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34" y="2500306"/>
                        <a:ext cx="454341" cy="3600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09329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248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248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248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248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8835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ChangeArrowheads="1"/>
          </p:cNvSpPr>
          <p:nvPr/>
        </p:nvSpPr>
        <p:spPr bwMode="auto">
          <a:xfrm>
            <a:off x="0" y="315753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>
              <a:solidFill>
                <a:srgbClr val="002060"/>
              </a:solidFill>
            </a:endParaRPr>
          </a:p>
        </p:txBody>
      </p:sp>
      <p:sp>
        <p:nvSpPr>
          <p:cNvPr id="248835" name="Text Box 3"/>
          <p:cNvSpPr txBox="1">
            <a:spLocks noChangeArrowheads="1"/>
          </p:cNvSpPr>
          <p:nvPr/>
        </p:nvSpPr>
        <p:spPr bwMode="auto">
          <a:xfrm>
            <a:off x="184731" y="296370"/>
            <a:ext cx="8713788" cy="6091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30000"/>
              </a:lnSpc>
              <a:spcBef>
                <a:spcPct val="95000"/>
              </a:spcBef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Исходя из общего определения производства в СНС формулируется определение границ производственной деятельности. </a:t>
            </a:r>
          </a:p>
          <a:p>
            <a:pPr algn="just">
              <a:lnSpc>
                <a:spcPct val="130000"/>
              </a:lnSpc>
              <a:spcBef>
                <a:spcPct val="95000"/>
              </a:spcBef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методологических положений Росстата </a:t>
            </a: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границы производства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определяются как "... деятельность единиц - резидентов национальной экономики (включая деятельность иностранных и смешанных предприятий, имеющих центр экономических интересов в России и действующих в ней на постоянной основе) по производству товаров и услуг. Производственная деятельность охватывает предприятия, производящие товары и рыночные и нерыночные (реализуемые бесплатно или по ценам, не имеющим экономического значения и не оказывающим значительного влияния на спрос) услуги".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8464" y="6525022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>
                <a:solidFill>
                  <a:srgbClr val="002060"/>
                </a:solidFill>
              </a:rPr>
              <a:pPr>
                <a:defRPr/>
              </a:pPr>
              <a:t>22</a:t>
            </a:fld>
            <a:endParaRPr lang="ru-RU" sz="1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52661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ChangeArrowheads="1"/>
          </p:cNvSpPr>
          <p:nvPr/>
        </p:nvSpPr>
        <p:spPr bwMode="auto">
          <a:xfrm>
            <a:off x="0" y="315753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>
              <a:solidFill>
                <a:srgbClr val="002060"/>
              </a:solidFill>
            </a:endParaRPr>
          </a:p>
        </p:txBody>
      </p:sp>
      <p:sp>
        <p:nvSpPr>
          <p:cNvPr id="248835" name="Text Box 3"/>
          <p:cNvSpPr txBox="1">
            <a:spLocks noChangeArrowheads="1"/>
          </p:cNvSpPr>
          <p:nvPr/>
        </p:nvSpPr>
        <p:spPr bwMode="auto">
          <a:xfrm>
            <a:off x="107504" y="33184"/>
            <a:ext cx="8928894" cy="65564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Bef>
                <a:spcPts val="908"/>
              </a:spcBef>
            </a:pP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границы производства включается следующая деятельность: </a:t>
            </a:r>
          </a:p>
          <a:p>
            <a:pPr algn="just">
              <a:lnSpc>
                <a:spcPct val="130000"/>
              </a:lnSpc>
              <a:spcBef>
                <a:spcPts val="908"/>
              </a:spcBef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индивидуальное или коллективное производство продуктов и услуг, которые предназначены для конечного использования или производства других товаров и услуг (промежуточное потребление), а также накопления и экспорта (включая нерыночные услуги);</a:t>
            </a:r>
          </a:p>
          <a:p>
            <a:pPr algn="just">
              <a:lnSpc>
                <a:spcPct val="130000"/>
              </a:lnSpc>
              <a:spcBef>
                <a:spcPts val="908"/>
              </a:spcBef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производство всех товаров, которые производители оставляют для собственного конечного потребления или валового накопления, включая прирост запасов материальных оборотных средству производителя; </a:t>
            </a:r>
          </a:p>
          <a:p>
            <a:pPr algn="just">
              <a:lnSpc>
                <a:spcPct val="130000"/>
              </a:lnSpc>
              <a:spcBef>
                <a:spcPts val="908"/>
              </a:spcBef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производство продуктов и услуг в домашних хозяйствах (за исключением ряда услуг по приготовлению пищи, уборке помещений, ремонту жилья собственными силами и др.), а также услуг, выполняемых оплачиваемой домашней прислугой, и услуг по проживанию в собственном жилище.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8464" y="6525022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>
                <a:solidFill>
                  <a:srgbClr val="002060"/>
                </a:solidFill>
              </a:rPr>
              <a:pPr>
                <a:defRPr/>
              </a:pPr>
              <a:t>23</a:t>
            </a:fld>
            <a:endParaRPr lang="ru-RU" sz="1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8382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248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248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248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248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248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248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248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248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8835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ChangeArrowheads="1"/>
          </p:cNvSpPr>
          <p:nvPr/>
        </p:nvSpPr>
        <p:spPr bwMode="auto">
          <a:xfrm>
            <a:off x="0" y="315753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>
              <a:solidFill>
                <a:srgbClr val="002060"/>
              </a:solidFill>
            </a:endParaRPr>
          </a:p>
        </p:txBody>
      </p:sp>
      <p:sp>
        <p:nvSpPr>
          <p:cNvPr id="250883" name="Text Box 3"/>
          <p:cNvSpPr txBox="1">
            <a:spLocks noChangeArrowheads="1"/>
          </p:cNvSpPr>
          <p:nvPr/>
        </p:nvSpPr>
        <p:spPr bwMode="auto">
          <a:xfrm>
            <a:off x="215105" y="2344623"/>
            <a:ext cx="8713788" cy="2364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30000"/>
              </a:lnSpc>
              <a:spcBef>
                <a:spcPts val="908"/>
              </a:spcBef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множество экономических операций и вообще вся информация, относящаяся к экономике, отражается в национальных счетах с помощью определенных показателей. </a:t>
            </a:r>
          </a:p>
          <a:p>
            <a:pPr algn="just">
              <a:lnSpc>
                <a:spcPct val="130000"/>
              </a:lnSpc>
              <a:spcBef>
                <a:spcPts val="908"/>
              </a:spcBef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Применяются </a:t>
            </a: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две основные формы отражения информации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потоки и запасы.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>
                <a:solidFill>
                  <a:srgbClr val="002060"/>
                </a:solidFill>
              </a:rPr>
              <a:pPr>
                <a:defRPr/>
              </a:pPr>
              <a:t>24</a:t>
            </a:fld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187FE810-075B-4A4D-9B1C-8AB5298AE3E3}"/>
              </a:ext>
            </a:extLst>
          </p:cNvPr>
          <p:cNvSpPr txBox="1">
            <a:spLocks/>
          </p:cNvSpPr>
          <p:nvPr/>
        </p:nvSpPr>
        <p:spPr>
          <a:xfrm>
            <a:off x="438390" y="223480"/>
            <a:ext cx="8267219" cy="14773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60000"/>
              </a:lnSpc>
            </a:pPr>
            <a:r>
              <a:rPr lang="ru-RU" sz="27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7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7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Формы отражения информации в системе национального счетоводства.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0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0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0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50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50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0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0883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>
            <a:extLst>
              <a:ext uri="{FF2B5EF4-FFF2-40B4-BE49-F238E27FC236}">
                <a16:creationId xmlns:a16="http://schemas.microsoft.com/office/drawing/2014/main" id="{53E11698-5075-4EE7-BD39-77E26BCFF1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106" y="692696"/>
            <a:ext cx="8713788" cy="6000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30000"/>
              </a:lnSpc>
              <a:spcBef>
                <a:spcPts val="908"/>
              </a:spcBef>
            </a:pP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потоков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относятся к действиям и последствиям событий, которые имеют место на протяжении определенного периода времени (например, выпуск продукции, полученные доходы, производственные расходы), это ‑ </a:t>
            </a: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интервальные показатели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30000"/>
              </a:lnSpc>
              <a:spcBef>
                <a:spcPts val="908"/>
              </a:spcBef>
            </a:pP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запасов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отражают состояние активов или обязательств на определенный момент времени, т.е. это ‑ </a:t>
            </a: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моментные показатели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30000"/>
              </a:lnSpc>
              <a:spcBef>
                <a:spcPts val="908"/>
              </a:spcBef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Запасы тесно связаны с потоками: они образуются в результате потоков и меняются в зависимости от них. Запасы формируются в процессе непрерывного частичного поступления и выбытия в течение периода, за который происходят изменения стоимости активов.</a:t>
            </a:r>
          </a:p>
        </p:txBody>
      </p:sp>
    </p:spTree>
    <p:extLst>
      <p:ext uri="{BB962C8B-B14F-4D97-AF65-F5344CB8AC3E}">
        <p14:creationId xmlns:p14="http://schemas.microsoft.com/office/powerpoint/2010/main" val="1015239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/>
          <p:cNvSpPr>
            <a:spLocks noChangeArrowheads="1"/>
          </p:cNvSpPr>
          <p:nvPr/>
        </p:nvSpPr>
        <p:spPr bwMode="auto">
          <a:xfrm>
            <a:off x="0" y="315753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>
              <a:solidFill>
                <a:srgbClr val="002060"/>
              </a:solidFill>
            </a:endParaRPr>
          </a:p>
        </p:txBody>
      </p:sp>
      <p:sp>
        <p:nvSpPr>
          <p:cNvPr id="249859" name="Text Box 3"/>
          <p:cNvSpPr txBox="1">
            <a:spLocks noChangeArrowheads="1"/>
          </p:cNvSpPr>
          <p:nvPr/>
        </p:nvSpPr>
        <p:spPr bwMode="auto">
          <a:xfrm>
            <a:off x="179388" y="651167"/>
            <a:ext cx="8785225" cy="5236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30000"/>
              </a:lnSpc>
              <a:spcBef>
                <a:spcPts val="908"/>
              </a:spcBef>
            </a:pP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Потоки могут выступать в виде денежных и неденежных операций, а также других потоков.</a:t>
            </a:r>
          </a:p>
          <a:p>
            <a:pPr algn="just">
              <a:lnSpc>
                <a:spcPct val="130000"/>
              </a:lnSpc>
              <a:spcBef>
                <a:spcPts val="908"/>
              </a:spcBef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денежным операциям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относятся расходы на приобретение товаров и услуг, ценных бумаг, заработная плата наемных работников, проценты, дивиденды и рента, налоги, пособия по социальному страхованию в денежной форме и др.</a:t>
            </a:r>
          </a:p>
          <a:p>
            <a:pPr algn="just">
              <a:lnSpc>
                <a:spcPct val="130000"/>
              </a:lnSpc>
              <a:spcBef>
                <a:spcPts val="908"/>
              </a:spcBef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Эти операции могут быть двух типов. </a:t>
            </a:r>
          </a:p>
          <a:p>
            <a:pPr algn="just">
              <a:lnSpc>
                <a:spcPct val="130000"/>
              </a:lnSpc>
              <a:spcBef>
                <a:spcPts val="908"/>
              </a:spcBef>
            </a:pP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тип ‑ обмен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при котором одна сторона предоставляет другой товар, услугу или актив, получая взамен определенный эквивалент (большинство экономических операций, например продажа благ и услуг на рынке).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>
                <a:solidFill>
                  <a:srgbClr val="002060"/>
                </a:solidFill>
              </a:rPr>
              <a:pPr>
                <a:defRPr/>
              </a:pPr>
              <a:t>26</a:t>
            </a:fld>
            <a:endParaRPr lang="ru-RU" sz="1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9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9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9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49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9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9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49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49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49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49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49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49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49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49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49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49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9859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ChangeArrowheads="1"/>
          </p:cNvSpPr>
          <p:nvPr/>
        </p:nvSpPr>
        <p:spPr bwMode="auto">
          <a:xfrm>
            <a:off x="0" y="315753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>
              <a:solidFill>
                <a:srgbClr val="002060"/>
              </a:solidFill>
            </a:endParaRPr>
          </a:p>
        </p:txBody>
      </p:sp>
      <p:sp>
        <p:nvSpPr>
          <p:cNvPr id="250883" name="Text Box 3"/>
          <p:cNvSpPr txBox="1">
            <a:spLocks noChangeArrowheads="1"/>
          </p:cNvSpPr>
          <p:nvPr/>
        </p:nvSpPr>
        <p:spPr bwMode="auto">
          <a:xfrm>
            <a:off x="251520" y="44624"/>
            <a:ext cx="8713788" cy="5560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30000"/>
              </a:lnSpc>
              <a:spcBef>
                <a:spcPts val="908"/>
              </a:spcBef>
            </a:pP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 второму типу относятся трансферты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когда одна сторона, принимающая участие в сделке, передает другой стороне товары, услуги или активы, не получая взамен эквивалента (налоги, выплата пенсий, пособий и т.д.).</a:t>
            </a:r>
          </a:p>
          <a:p>
            <a:pPr algn="just">
              <a:lnSpc>
                <a:spcPct val="130000"/>
              </a:lnSpc>
              <a:spcBef>
                <a:spcPts val="908"/>
              </a:spcBef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неденежным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относятся </a:t>
            </a: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операции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которые изначально не выражены в денежных единицах (например, выплата вознаграждения в натуральной форме). В натуральной форме могут осуществляться и трансферты (например, раздача продуктов пострадавшим от стихийных бедствий). </a:t>
            </a:r>
          </a:p>
          <a:p>
            <a:pPr algn="just">
              <a:lnSpc>
                <a:spcPct val="130000"/>
              </a:lnSpc>
              <a:spcBef>
                <a:spcPts val="908"/>
              </a:spcBef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 всех случаях для отражения в национальных счетах такие операции должны быть оценены в денежной форме на основании специальных методов.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>
                <a:solidFill>
                  <a:srgbClr val="002060"/>
                </a:solidFill>
              </a:rPr>
              <a:pPr>
                <a:defRPr/>
              </a:pPr>
              <a:t>27</a:t>
            </a:fld>
            <a:endParaRPr lang="ru-RU" sz="1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0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0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0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50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0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50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50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50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50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0883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ChangeArrowheads="1"/>
          </p:cNvSpPr>
          <p:nvPr/>
        </p:nvSpPr>
        <p:spPr bwMode="auto">
          <a:xfrm>
            <a:off x="0" y="315753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>
              <a:solidFill>
                <a:srgbClr val="002060"/>
              </a:solidFill>
            </a:endParaRPr>
          </a:p>
        </p:txBody>
      </p:sp>
      <p:sp>
        <p:nvSpPr>
          <p:cNvPr id="250883" name="Text Box 3"/>
          <p:cNvSpPr txBox="1">
            <a:spLocks noChangeArrowheads="1"/>
          </p:cNvSpPr>
          <p:nvPr/>
        </p:nvSpPr>
        <p:spPr bwMode="auto">
          <a:xfrm>
            <a:off x="156772" y="908720"/>
            <a:ext cx="8713788" cy="3569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30000"/>
              </a:lnSpc>
              <a:spcBef>
                <a:spcPts val="908"/>
              </a:spcBef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касается других потоков, то они возникают не в результате экономических операций, а по другим причинам, которые часто носят неэкономический характер (например, когда активы гибнут в результате войн или меняют владельцев вследствие революции). Другая причина связана с экономикой, хотя и не является непосредственным результатом конкретной экономической операции. Это изменение стоимости активов из-за изменения цен. В СНС другие потоки отражаются на специальных счетах.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>
                <a:solidFill>
                  <a:srgbClr val="002060"/>
                </a:solidFill>
              </a:rPr>
              <a:pPr>
                <a:defRPr/>
              </a:pPr>
              <a:t>28</a:t>
            </a:fld>
            <a:endParaRPr lang="ru-RU" sz="1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626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0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0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0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0883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ChangeArrowheads="1"/>
          </p:cNvSpPr>
          <p:nvPr/>
        </p:nvSpPr>
        <p:spPr bwMode="auto">
          <a:xfrm>
            <a:off x="0" y="315753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>
              <a:solidFill>
                <a:srgbClr val="002060"/>
              </a:solidFill>
            </a:endParaRPr>
          </a:p>
        </p:txBody>
      </p:sp>
      <p:sp>
        <p:nvSpPr>
          <p:cNvPr id="252931" name="Text Box 3"/>
          <p:cNvSpPr txBox="1">
            <a:spLocks noChangeArrowheads="1"/>
          </p:cNvSpPr>
          <p:nvPr/>
        </p:nvSpPr>
        <p:spPr bwMode="auto">
          <a:xfrm>
            <a:off x="250825" y="839973"/>
            <a:ext cx="8713788" cy="3684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30000"/>
              </a:lnSpc>
              <a:spcBef>
                <a:spcPts val="908"/>
              </a:spcBef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 </a:t>
            </a: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экономическими активами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СНС понимают объекты, находящиеся в собственности институциональных единиц, из владения которыми их владелец извлекает экономические выгоды. </a:t>
            </a:r>
          </a:p>
          <a:p>
            <a:pPr algn="just">
              <a:lnSpc>
                <a:spcPct val="130000"/>
              </a:lnSpc>
              <a:spcBef>
                <a:spcPts val="908"/>
              </a:spcBef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 это определение однозначно попадают финансовые активы и произведенные материальные активы, такие как машины, оборудование, сооружения, готовая продукция на складах предприятий.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>
                <a:solidFill>
                  <a:srgbClr val="002060"/>
                </a:solidFill>
              </a:rPr>
              <a:pPr>
                <a:defRPr/>
              </a:pPr>
              <a:t>29</a:t>
            </a:fld>
            <a:endParaRPr lang="ru-RU" sz="1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2931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38390" y="223480"/>
            <a:ext cx="8267219" cy="1311012"/>
          </a:xfrm>
        </p:spPr>
        <p:txBody>
          <a:bodyPr>
            <a:normAutofit/>
          </a:bodyPr>
          <a:lstStyle/>
          <a:p>
            <a:r>
              <a:rPr lang="en-US" sz="27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sz="27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Предмет, объект, содержание основных категорий макроэкономической статистики и национального счетоводства.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27ECAD03-ECC0-451B-AE0A-D1E92B300CA8}"/>
              </a:ext>
            </a:extLst>
          </p:cNvPr>
          <p:cNvSpPr/>
          <p:nvPr/>
        </p:nvSpPr>
        <p:spPr>
          <a:xfrm>
            <a:off x="592068" y="2161217"/>
            <a:ext cx="8113541" cy="4094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Объектом СНС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макроэкономика, т.е. совокупность резидентных институциональных единиц, занятых экономической деятельностью.</a:t>
            </a:r>
          </a:p>
          <a:p>
            <a:pPr algn="just">
              <a:lnSpc>
                <a:spcPct val="150000"/>
              </a:lnSpc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Существуют </a:t>
            </a: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два основных подхода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определению элементарной единицы статистического наблюдения в экономике: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отраслевой;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институциональный.</a:t>
            </a:r>
          </a:p>
        </p:txBody>
      </p:sp>
    </p:spTree>
    <p:extLst>
      <p:ext uri="{BB962C8B-B14F-4D97-AF65-F5344CB8AC3E}">
        <p14:creationId xmlns:p14="http://schemas.microsoft.com/office/powerpoint/2010/main" val="38544948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/>
          <p:cNvSpPr>
            <a:spLocks noChangeArrowheads="1"/>
          </p:cNvSpPr>
          <p:nvPr/>
        </p:nvSpPr>
        <p:spPr bwMode="auto">
          <a:xfrm>
            <a:off x="0" y="315753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>
              <a:solidFill>
                <a:srgbClr val="002060"/>
              </a:solidFill>
            </a:endParaRPr>
          </a:p>
        </p:txBody>
      </p:sp>
      <p:sp>
        <p:nvSpPr>
          <p:cNvPr id="222211" name="Text Box 3"/>
          <p:cNvSpPr txBox="1">
            <a:spLocks noChangeArrowheads="1"/>
          </p:cNvSpPr>
          <p:nvPr/>
        </p:nvSpPr>
        <p:spPr bwMode="auto">
          <a:xfrm>
            <a:off x="179388" y="331791"/>
            <a:ext cx="8785225" cy="5109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</a:t>
            </a: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отраслевым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подходом к экономическому анализу наблюдение ведется исходя из технологии конкретного производства (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например, наблюдение за производством телевизоров или оказанием какого-то определенного вида услуг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Однако, в современной экономике редкие предприятия занимаются производством какого-либо одного вида продуктов или услуг. Чаще всего предприятие объединяет несколько достаточно обособленных производств, при этом одни производства, которые в настоящий момент могут приносить больше прибыли, используются для субсидирования других.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8464" y="6525022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>
                <a:solidFill>
                  <a:srgbClr val="002060"/>
                </a:solidFill>
              </a:rPr>
              <a:pPr>
                <a:defRPr/>
              </a:pPr>
              <a:t>4</a:t>
            </a:fld>
            <a:endParaRPr lang="ru-RU" sz="1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2211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/>
          <p:cNvSpPr>
            <a:spLocks noChangeArrowheads="1"/>
          </p:cNvSpPr>
          <p:nvPr/>
        </p:nvSpPr>
        <p:spPr bwMode="auto">
          <a:xfrm>
            <a:off x="0" y="315753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>
              <a:solidFill>
                <a:srgbClr val="002060"/>
              </a:solidFill>
            </a:endParaRPr>
          </a:p>
        </p:txBody>
      </p:sp>
      <p:sp>
        <p:nvSpPr>
          <p:cNvPr id="222211" name="Text Box 3"/>
          <p:cNvSpPr txBox="1">
            <a:spLocks noChangeArrowheads="1"/>
          </p:cNvSpPr>
          <p:nvPr/>
        </p:nvSpPr>
        <p:spPr bwMode="auto">
          <a:xfrm>
            <a:off x="179388" y="331791"/>
            <a:ext cx="8785225" cy="56176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СНС однородные с технологической точки зрения производства, организационно объединенные в одно предприятие, принято обозначать как </a:t>
            </a: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заведения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связи с трудностью разграничения полученной от предприятий первичной экономической информации, которую условно приходится разбивать по заведениям, что может привести к значительным искажениям (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трудно корректно разделить между различными заведениями расходы на электроэнергию, расходуемую на освещение общего административного здания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>
              <a:lnSpc>
                <a:spcPct val="150000"/>
              </a:lnSpc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СНС базовым является другой подход, который можно обозначить как </a:t>
            </a: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институциональный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8464" y="6525022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>
                <a:solidFill>
                  <a:srgbClr val="002060"/>
                </a:solidFill>
              </a:rPr>
              <a:pPr>
                <a:defRPr/>
              </a:pPr>
              <a:t>5</a:t>
            </a:fld>
            <a:endParaRPr lang="ru-RU" sz="1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6746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2211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/>
          <p:cNvSpPr>
            <a:spLocks noChangeArrowheads="1"/>
          </p:cNvSpPr>
          <p:nvPr/>
        </p:nvSpPr>
        <p:spPr bwMode="auto">
          <a:xfrm>
            <a:off x="0" y="315753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>
              <a:solidFill>
                <a:srgbClr val="002060"/>
              </a:solidFill>
            </a:endParaRPr>
          </a:p>
        </p:txBody>
      </p:sp>
      <p:sp>
        <p:nvSpPr>
          <p:cNvPr id="222211" name="Text Box 3"/>
          <p:cNvSpPr txBox="1">
            <a:spLocks noChangeArrowheads="1"/>
          </p:cNvSpPr>
          <p:nvPr/>
        </p:nvSpPr>
        <p:spPr bwMode="auto">
          <a:xfrm>
            <a:off x="188948" y="1220318"/>
            <a:ext cx="8785225" cy="441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настоящее время многие экономические операции носят международный характер (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транснациональные корпорации могут производить продукцию на своих заводах, расположенных за границей; банки и другие финансовые корпорации одновременно проводят финансовые операции на биржах многих стран и т.д.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поэтому возникают практические трудности, связанные с разграничением институциональных единиц, относящихся к экономике данной страны. Для решения этой проблемы вводится понятие </a:t>
            </a: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резидентства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8464" y="6525022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>
                <a:solidFill>
                  <a:srgbClr val="002060"/>
                </a:solidFill>
              </a:rPr>
              <a:pPr>
                <a:defRPr/>
              </a:pPr>
              <a:t>6</a:t>
            </a:fld>
            <a:endParaRPr lang="ru-RU" sz="1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0246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2211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/>
          <p:cNvSpPr>
            <a:spLocks noChangeArrowheads="1"/>
          </p:cNvSpPr>
          <p:nvPr/>
        </p:nvSpPr>
        <p:spPr bwMode="auto">
          <a:xfrm>
            <a:off x="0" y="315753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>
              <a:solidFill>
                <a:srgbClr val="002060"/>
              </a:solidFill>
            </a:endParaRPr>
          </a:p>
        </p:txBody>
      </p:sp>
      <p:sp>
        <p:nvSpPr>
          <p:cNvPr id="222211" name="Text Box 3"/>
          <p:cNvSpPr txBox="1">
            <a:spLocks noChangeArrowheads="1"/>
          </p:cNvSpPr>
          <p:nvPr/>
        </p:nvSpPr>
        <p:spPr bwMode="auto">
          <a:xfrm>
            <a:off x="188948" y="1220318"/>
            <a:ext cx="8785225" cy="46020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Резидент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институциональная единица, центр экономического интереса которой находится на данной территории, т.е. которая занимается или собирается заниматься экономической деятельностью либо операциями в значительном масштабе в течение неопределенного или длительного периода (год и более). Резиденты - физические или юридические лица (предприятия, организации и домашние хозяйства), участвующие в экономической деятельности на экономической территории страны в течение длительного срока (не менее года).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8464" y="6525022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>
                <a:solidFill>
                  <a:srgbClr val="002060"/>
                </a:solidFill>
              </a:rPr>
              <a:pPr>
                <a:defRPr/>
              </a:pPr>
              <a:t>7</a:t>
            </a:fld>
            <a:endParaRPr lang="ru-RU" sz="1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8854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2211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/>
          <p:cNvSpPr>
            <a:spLocks noChangeArrowheads="1"/>
          </p:cNvSpPr>
          <p:nvPr/>
        </p:nvSpPr>
        <p:spPr bwMode="auto">
          <a:xfrm>
            <a:off x="0" y="315753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>
              <a:solidFill>
                <a:srgbClr val="002060"/>
              </a:solidFill>
            </a:endParaRPr>
          </a:p>
        </p:txBody>
      </p:sp>
      <p:sp>
        <p:nvSpPr>
          <p:cNvPr id="222211" name="Text Box 3"/>
          <p:cNvSpPr txBox="1">
            <a:spLocks noChangeArrowheads="1"/>
          </p:cNvSpPr>
          <p:nvPr/>
        </p:nvSpPr>
        <p:spPr bwMode="auto">
          <a:xfrm>
            <a:off x="188948" y="1220318"/>
            <a:ext cx="8785225" cy="46020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Институциональными единицами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являются хозяйствующие субъекты, которые могут от своего имени владеть активами, принимать на себя обязательства и заниматься хозяйственной деятельностью и операциями с другими хозяйствующими единицами. </a:t>
            </a:r>
            <a:endParaRPr lang="en-US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Каждая институциональная единица должна вести учет хозяйственной деятельности, включая балансовые ведомости по активам и обязательствам, либо иметь возможность вести его по мере необходимости.</a:t>
            </a:r>
            <a:endParaRPr lang="en-US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8464" y="6525022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>
                <a:solidFill>
                  <a:srgbClr val="002060"/>
                </a:solidFill>
              </a:rPr>
              <a:pPr>
                <a:defRPr/>
              </a:pPr>
              <a:t>8</a:t>
            </a:fld>
            <a:endParaRPr lang="ru-RU" sz="1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7497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2211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/>
          <p:cNvSpPr>
            <a:spLocks noChangeArrowheads="1"/>
          </p:cNvSpPr>
          <p:nvPr/>
        </p:nvSpPr>
        <p:spPr bwMode="auto">
          <a:xfrm>
            <a:off x="0" y="315753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>
              <a:solidFill>
                <a:srgbClr val="002060"/>
              </a:solidFill>
            </a:endParaRPr>
          </a:p>
        </p:txBody>
      </p:sp>
      <p:sp>
        <p:nvSpPr>
          <p:cNvPr id="222211" name="Text Box 3"/>
          <p:cNvSpPr txBox="1">
            <a:spLocks noChangeArrowheads="1"/>
          </p:cNvSpPr>
          <p:nvPr/>
        </p:nvSpPr>
        <p:spPr bwMode="auto">
          <a:xfrm>
            <a:off x="184731" y="404664"/>
            <a:ext cx="8785225" cy="6125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Нерезиденты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органы государственного управления других стран, международные организации, а также их представительства и офисы, иностранные посольства, расположенные в данной стране. Кроме того, к нерезидентам относятся: зарубежные предприятия, включая расположенные за границей предприятия владельцев данной страны; частные лица, обычно проживающие за рубежом, в том числе прибывающие в данную страну.</a:t>
            </a:r>
          </a:p>
          <a:p>
            <a:pPr algn="just">
              <a:lnSpc>
                <a:spcPct val="150000"/>
              </a:lnSpc>
            </a:pP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Национальная экономика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охватывает только деятельность резидентов данной страны независимо от их местонахождения (на экономической территории страны или за ее пределами).</a:t>
            </a:r>
          </a:p>
          <a:p>
            <a:pPr algn="just">
              <a:lnSpc>
                <a:spcPct val="150000"/>
              </a:lnSpc>
            </a:pP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Внутренняя экономика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охватывает экономическую деятельность на экономической территории страны.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8464" y="6525022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>
                <a:solidFill>
                  <a:srgbClr val="002060"/>
                </a:solidFill>
              </a:rPr>
              <a:pPr>
                <a:defRPr/>
              </a:pPr>
              <a:t>9</a:t>
            </a:fld>
            <a:endParaRPr lang="ru-RU" sz="1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2622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2211" grpId="0" uiExpand="1" build="p"/>
    </p:bldLst>
  </p:timing>
</p:sld>
</file>

<file path=ppt/theme/theme1.xml><?xml version="1.0" encoding="utf-8"?>
<a:theme xmlns:a="http://schemas.openxmlformats.org/drawingml/2006/main" name="Лучи">
  <a:themeElements>
    <a:clrScheme name="Лучи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Лучи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Лучи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2104</TotalTime>
  <Words>2112</Words>
  <Application>Microsoft Office PowerPoint</Application>
  <PresentationFormat>Экран (4:3)</PresentationFormat>
  <Paragraphs>123</Paragraphs>
  <Slides>29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7" baseType="lpstr">
      <vt:lpstr>Arial</vt:lpstr>
      <vt:lpstr>Calibri</vt:lpstr>
      <vt:lpstr>Calibri Light</vt:lpstr>
      <vt:lpstr>Times New Roman</vt:lpstr>
      <vt:lpstr>Wingdings</vt:lpstr>
      <vt:lpstr>Лучи</vt:lpstr>
      <vt:lpstr>Тема Office</vt:lpstr>
      <vt:lpstr>Equation</vt:lpstr>
      <vt:lpstr> Основные понятия макроэкономической статистики  и национального счетоводства</vt:lpstr>
      <vt:lpstr>План лекции:</vt:lpstr>
      <vt:lpstr>1. Предмет, объект, содержание основных категорий макроэкономической статистики и национального счетоводства.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СтГАУ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Деканат</dc:creator>
  <cp:lastModifiedBy>Алексей Николаевич Герасимов</cp:lastModifiedBy>
  <cp:revision>144</cp:revision>
  <dcterms:created xsi:type="dcterms:W3CDTF">2004-02-20T08:27:47Z</dcterms:created>
  <dcterms:modified xsi:type="dcterms:W3CDTF">2020-04-13T12:53:36Z</dcterms:modified>
</cp:coreProperties>
</file>